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9" r:id="rId4"/>
    <p:sldId id="260" r:id="rId5"/>
    <p:sldId id="261" r:id="rId6"/>
    <p:sldId id="263" r:id="rId7"/>
    <p:sldId id="264" r:id="rId8"/>
    <p:sldId id="258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A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62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42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1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18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8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1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0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9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EE8A-4C80-4BCF-A84B-7A65582A45D3}" type="datetimeFigureOut">
              <a:rPr lang="en-US" smtClean="0"/>
              <a:pPr/>
              <a:t>7/24/2022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DC595-C4FD-4AFB-887D-2F689606A6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1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irportcatholiccoommunity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irportcatholiccoommunity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irportcatholiccoommunity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irportcatholiccoommunity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irportcatholiccoommunity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irportcatholiccoommunity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irportcatholiccoommunity@gmail.com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airportcatholiccoommunity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1E4056-7480-B131-7D8B-D94BF202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898" y="1188035"/>
            <a:ext cx="6671647" cy="316751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 defTabSz="914400"/>
            <a:r>
              <a:rPr lang="zh-TW" altLang="en-US" sz="4000" dirty="0"/>
              <a:t>機場</a:t>
            </a:r>
            <a:br>
              <a:rPr lang="en-US" altLang="zh-TW" sz="4000" dirty="0"/>
            </a:br>
            <a:r>
              <a:rPr lang="zh-TW" altLang="en-US" sz="4000" dirty="0"/>
              <a:t>天主教教友團體</a:t>
            </a:r>
            <a:br>
              <a:rPr lang="en-US" altLang="zh-TW" sz="4000" dirty="0"/>
            </a:br>
            <a:r>
              <a:rPr lang="en-US" altLang="zh-TW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Airport </a:t>
            </a:r>
            <a:br>
              <a:rPr lang="en-US" altLang="zh-TW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zh-TW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Catholic Community</a:t>
            </a:r>
            <a:br>
              <a:rPr lang="en-US" altLang="zh-TW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Take Off with solid fill">
            <a:extLst>
              <a:ext uri="{FF2B5EF4-FFF2-40B4-BE49-F238E27FC236}">
                <a16:creationId xmlns:a16="http://schemas.microsoft.com/office/drawing/2014/main" id="{7DE092C3-9427-355F-1274-3B2B0747FE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94813" y="3747954"/>
            <a:ext cx="3053818" cy="3053818"/>
          </a:xfrm>
          <a:prstGeom prst="rect">
            <a:avLst/>
          </a:prstGeom>
        </p:spPr>
      </p:pic>
      <p:pic>
        <p:nvPicPr>
          <p:cNvPr id="1026" name="Picture 2" descr="THE MIRACLE OF THE HOLY HOUSE OF LORETO">
            <a:extLst>
              <a:ext uri="{FF2B5EF4-FFF2-40B4-BE49-F238E27FC236}">
                <a16:creationId xmlns:a16="http://schemas.microsoft.com/office/drawing/2014/main" id="{7ECC7B5D-3336-1291-01FF-412D30007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54" y="522618"/>
            <a:ext cx="2167277" cy="2904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46419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24BA-298C-A88E-BD87-2BE4E770D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謝謝</a:t>
            </a:r>
            <a:r>
              <a:rPr lang="en-US" sz="4400" b="1" dirty="0"/>
              <a:t>Thanks</a:t>
            </a:r>
          </a:p>
        </p:txBody>
      </p:sp>
      <p:pic>
        <p:nvPicPr>
          <p:cNvPr id="4" name="Picture 2" descr="THE MIRACLE OF THE HOLY HOUSE OF LORETO">
            <a:extLst>
              <a:ext uri="{FF2B5EF4-FFF2-40B4-BE49-F238E27FC236}">
                <a16:creationId xmlns:a16="http://schemas.microsoft.com/office/drawing/2014/main" id="{0F6134A4-72AA-930C-CD90-651C03C53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916" y="2548995"/>
            <a:ext cx="2167277" cy="29045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55322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22" y="20807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98718"/>
              </p:ext>
            </p:extLst>
          </p:nvPr>
        </p:nvGraphicFramePr>
        <p:xfrm>
          <a:off x="592783" y="3686519"/>
          <a:ext cx="8084557" cy="148040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56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04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effectLst/>
                        </a:rPr>
                        <a:t>彌撒</a:t>
                      </a:r>
                      <a:r>
                        <a:rPr lang="en-US" sz="1800" dirty="0">
                          <a:effectLst/>
                        </a:rPr>
                        <a:t>Mass</a:t>
                      </a:r>
                      <a:endParaRPr lang="en-US" altLang="zh-TW" sz="18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effectLst/>
                        </a:rPr>
                        <a:t>逢星期五</a:t>
                      </a:r>
                      <a:r>
                        <a:rPr lang="en-US" sz="1800" dirty="0">
                          <a:effectLst/>
                        </a:rPr>
                        <a:t> Every Friday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12:45 – 13:20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>
                          <a:effectLst/>
                        </a:rPr>
                        <a:t>機場一號客運大樓七樓祈禱室</a:t>
                      </a:r>
                      <a:r>
                        <a:rPr lang="en-US" altLang="zh-TW" sz="1800" b="0" dirty="0">
                          <a:effectLst/>
                        </a:rPr>
                        <a:t>A</a:t>
                      </a:r>
                      <a:r>
                        <a:rPr lang="zh-TW" altLang="en-US" sz="1800" b="0" dirty="0">
                          <a:effectLst/>
                        </a:rPr>
                        <a:t>行段 </a:t>
                      </a:r>
                      <a:r>
                        <a:rPr lang="en-US" altLang="zh-TW" sz="1800" b="0" dirty="0">
                          <a:effectLst/>
                        </a:rPr>
                        <a:t>(</a:t>
                      </a:r>
                      <a:r>
                        <a:rPr lang="zh-TW" altLang="en-US" sz="1800" b="0" dirty="0">
                          <a:effectLst/>
                        </a:rPr>
                        <a:t>非禁區</a:t>
                      </a:r>
                      <a:r>
                        <a:rPr lang="en-US" altLang="zh-TW" sz="1800" b="0" dirty="0">
                          <a:effectLst/>
                        </a:rPr>
                        <a:t>)</a:t>
                      </a:r>
                      <a:endParaRPr lang="en-US" sz="1800" b="0" dirty="0">
                        <a:effectLst/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Terminal 1, L7, Prayer Room, Aisle</a:t>
                      </a:r>
                      <a:r>
                        <a:rPr lang="en-US" sz="1800" b="0" baseline="0" dirty="0">
                          <a:effectLst/>
                        </a:rPr>
                        <a:t> A  </a:t>
                      </a:r>
                      <a:r>
                        <a:rPr lang="en-US" sz="1800" b="0" dirty="0">
                          <a:effectLst/>
                        </a:rPr>
                        <a:t>(non-restricted</a:t>
                      </a:r>
                      <a:r>
                        <a:rPr lang="en-US" sz="1800" b="0" baseline="0" dirty="0">
                          <a:effectLst/>
                        </a:rPr>
                        <a:t> area)</a:t>
                      </a:r>
                      <a:r>
                        <a:rPr lang="en-US" sz="1800" b="0" dirty="0">
                          <a:effectLst/>
                        </a:rPr>
                        <a:t> 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7605" y="580854"/>
            <a:ext cx="6633548" cy="89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機場天主教教友團體    恆常活動</a:t>
            </a:r>
            <a:r>
              <a:rPr lang="en-US" altLang="zh-TW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*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Airport Catholic Community   </a:t>
            </a:r>
            <a:r>
              <a:rPr lang="en-US" altLang="zh-TW" sz="14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Regular Activities*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825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歡迎與我們聯絡</a:t>
            </a:r>
            <a:r>
              <a:rPr lang="en-US" altLang="zh-TW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Please contact :  </a:t>
            </a:r>
            <a:r>
              <a:rPr lang="en-US" altLang="zh-TW" sz="1350" u="sng" dirty="0">
                <a:solidFill>
                  <a:srgbClr val="0563C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airportcatholiccoommunity@gmail.com</a:t>
            </a:r>
            <a:endParaRPr lang="zh-TW" alt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25" y="234162"/>
            <a:ext cx="1576360" cy="15585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46667" t="47566" r="47476" b="44053"/>
          <a:stretch/>
        </p:blipFill>
        <p:spPr>
          <a:xfrm>
            <a:off x="3651292" y="2782692"/>
            <a:ext cx="1257555" cy="1012178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326AE5F-085C-D890-BE45-514F398FE5FE}"/>
              </a:ext>
            </a:extLst>
          </p:cNvPr>
          <p:cNvSpPr txBox="1"/>
          <p:nvPr/>
        </p:nvSpPr>
        <p:spPr>
          <a:xfrm>
            <a:off x="334070" y="6207895"/>
            <a:ext cx="353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dobe Garamond Pro" panose="02020502060506020403" pitchFamily="18" charset="0"/>
                <a:ea typeface="DFKai-SB" panose="03000509000000000000" pitchFamily="65" charset="-120"/>
              </a:rPr>
              <a:t>*</a:t>
            </a:r>
            <a:r>
              <a:rPr lang="zh-TW" altLang="en-US" sz="1400" b="1" dirty="0">
                <a:latin typeface="Adobe Garamond Pro" panose="02020502060506020403" pitchFamily="18" charset="0"/>
                <a:ea typeface="DFKai-SB" panose="03000509000000000000" pitchFamily="65" charset="-120"/>
              </a:rPr>
              <a:t>公眾假期除外 </a:t>
            </a:r>
            <a:r>
              <a:rPr lang="en-US" sz="1400" b="1" dirty="0">
                <a:latin typeface="Adobe Garamond Pro" panose="02020502060506020403" pitchFamily="18" charset="0"/>
                <a:ea typeface="DFKai-SB" panose="03000509000000000000" pitchFamily="65" charset="-120"/>
              </a:rPr>
              <a:t>Except Public Holidays</a:t>
            </a:r>
          </a:p>
        </p:txBody>
      </p:sp>
    </p:spTree>
    <p:extLst>
      <p:ext uri="{BB962C8B-B14F-4D97-AF65-F5344CB8AC3E}">
        <p14:creationId xmlns:p14="http://schemas.microsoft.com/office/powerpoint/2010/main" val="418770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22" y="20807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04239"/>
              </p:ext>
            </p:extLst>
          </p:nvPr>
        </p:nvGraphicFramePr>
        <p:xfrm>
          <a:off x="675288" y="3968383"/>
          <a:ext cx="7869297" cy="86747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259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9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9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effectLst/>
                        </a:rPr>
                        <a:t>慕道班</a:t>
                      </a:r>
                      <a:r>
                        <a:rPr lang="en-US" sz="1800" dirty="0">
                          <a:effectLst/>
                        </a:rPr>
                        <a:t> Catechists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dirty="0">
                          <a:effectLst/>
                        </a:rPr>
                        <a:t>逢星期四</a:t>
                      </a:r>
                      <a:r>
                        <a:rPr lang="en-US" sz="1800" dirty="0">
                          <a:effectLst/>
                        </a:rPr>
                        <a:t> Every Thursday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12:50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13:50</a:t>
                      </a:r>
                      <a:endParaRPr lang="en-US" sz="1800" dirty="0">
                        <a:effectLst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機場行政大樓及透過</a:t>
                      </a:r>
                      <a:r>
                        <a:rPr lang="en-US" sz="1800" dirty="0">
                          <a:effectLst/>
                        </a:rPr>
                        <a:t>MS Teams</a:t>
                      </a:r>
                      <a:r>
                        <a:rPr lang="zh-TW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視訊</a:t>
                      </a:r>
                      <a:endParaRPr lang="en-US" sz="1800" dirty="0">
                        <a:effectLst/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HKIA Tower + MS Teams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7605" y="580854"/>
            <a:ext cx="6633548" cy="89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機場天主教教友團體    恆常活動</a:t>
            </a:r>
            <a:r>
              <a:rPr lang="en-US" altLang="zh-TW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*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Airport Catholic Community   </a:t>
            </a:r>
            <a:r>
              <a:rPr lang="en-US" altLang="zh-TW" sz="14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Regular Activities*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825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歡迎與我們聯絡</a:t>
            </a:r>
            <a:r>
              <a:rPr lang="en-US" altLang="zh-TW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Please contact :  </a:t>
            </a:r>
            <a:r>
              <a:rPr lang="en-US" altLang="zh-TW" sz="1350" u="sng" dirty="0">
                <a:solidFill>
                  <a:srgbClr val="0563C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airportcatholiccoommunity@gmail.com</a:t>
            </a:r>
            <a:endParaRPr lang="zh-TW" alt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839547" y="3149425"/>
            <a:ext cx="901787" cy="779329"/>
            <a:chOff x="7116006" y="2962116"/>
            <a:chExt cx="683471" cy="610184"/>
          </a:xfrm>
        </p:grpSpPr>
        <p:pic>
          <p:nvPicPr>
            <p:cNvPr id="1031" name="Picture 7" descr="See the source image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9525" y="2975207"/>
              <a:ext cx="574904" cy="597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7116006" y="2962116"/>
              <a:ext cx="683471" cy="17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>
                  <a:solidFill>
                    <a:srgbClr val="002060"/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Meeting Room</a:t>
              </a:r>
            </a:p>
          </p:txBody>
        </p:sp>
      </p:grpSp>
      <p:pic>
        <p:nvPicPr>
          <p:cNvPr id="1039" name="Picture 15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345" y="3202847"/>
            <a:ext cx="758541" cy="725907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rgbClr val="333333"/>
            </a:outerShdw>
            <a:softEdge rad="0"/>
          </a:effectLst>
          <a:scene3d>
            <a:camera prst="orthographicFront"/>
            <a:lightRig rig="threePt" dir="t"/>
          </a:scene3d>
          <a:sp3d>
            <a:contourClr>
              <a:srgbClr val="2E6CA4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25" y="234162"/>
            <a:ext cx="1576360" cy="1558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558" y="6419884"/>
            <a:ext cx="353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DFKai-SB" panose="03000509000000000000" pitchFamily="65" charset="-120"/>
                <a:ea typeface="DFKai-SB" panose="03000509000000000000" pitchFamily="65" charset="-120"/>
              </a:rPr>
              <a:t>*公眾假期除外 </a:t>
            </a:r>
            <a:r>
              <a:rPr lang="en-US" sz="1400" b="1" dirty="0">
                <a:latin typeface="DFKai-SB" panose="03000509000000000000" pitchFamily="65" charset="-120"/>
                <a:ea typeface="DFKai-SB" panose="03000509000000000000" pitchFamily="65" charset="-120"/>
              </a:rPr>
              <a:t>Except Public Holidays</a:t>
            </a:r>
          </a:p>
        </p:txBody>
      </p:sp>
    </p:spTree>
    <p:extLst>
      <p:ext uri="{BB962C8B-B14F-4D97-AF65-F5344CB8AC3E}">
        <p14:creationId xmlns:p14="http://schemas.microsoft.com/office/powerpoint/2010/main" val="553704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22" y="20807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89579"/>
              </p:ext>
            </p:extLst>
          </p:nvPr>
        </p:nvGraphicFramePr>
        <p:xfrm>
          <a:off x="623140" y="3878981"/>
          <a:ext cx="7998619" cy="86747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65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9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69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聖母軍</a:t>
                      </a:r>
                      <a:r>
                        <a:rPr lang="en-US" sz="1800" dirty="0">
                          <a:effectLst/>
                        </a:rPr>
                        <a:t>Legion of Mary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逢星期四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Every Thursday</a:t>
                      </a:r>
                      <a:endParaRPr lang="en-US" sz="18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18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:30 -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20:00</a:t>
                      </a:r>
                      <a:endParaRPr lang="en-US" sz="1800" dirty="0">
                        <a:effectLst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機場行政大樓</a:t>
                      </a:r>
                      <a:endParaRPr lang="en-US" sz="1800" dirty="0">
                        <a:effectLst/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HKIA Tower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7605" y="580854"/>
            <a:ext cx="6633548" cy="89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機場天主教教友團體    恆常活動</a:t>
            </a:r>
            <a:r>
              <a:rPr lang="en-US" altLang="zh-TW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*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Airport Catholic Community   </a:t>
            </a:r>
            <a:r>
              <a:rPr lang="en-US" altLang="zh-TW" sz="14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Regular Activities*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825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歡迎與我們聯絡</a:t>
            </a:r>
            <a:r>
              <a:rPr lang="en-US" altLang="zh-TW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Please contact :  </a:t>
            </a:r>
            <a:r>
              <a:rPr lang="en-US" altLang="zh-TW" sz="1350" u="sng" dirty="0">
                <a:solidFill>
                  <a:srgbClr val="0563C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airportcatholiccoommunity@gmail.com</a:t>
            </a:r>
            <a:endParaRPr lang="zh-TW" alt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05461" y="2966407"/>
            <a:ext cx="1079531" cy="889544"/>
            <a:chOff x="7116006" y="2962116"/>
            <a:chExt cx="683471" cy="610184"/>
          </a:xfrm>
        </p:grpSpPr>
        <p:pic>
          <p:nvPicPr>
            <p:cNvPr id="1031" name="Picture 7" descr="See the source image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9525" y="2975207"/>
              <a:ext cx="574904" cy="597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7116006" y="2962116"/>
              <a:ext cx="683471" cy="17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>
                  <a:solidFill>
                    <a:srgbClr val="002060"/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Meeting Room</a:t>
              </a:r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25" y="234162"/>
            <a:ext cx="1576360" cy="1558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3140" y="6394075"/>
            <a:ext cx="353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DFKai-SB" panose="03000509000000000000" pitchFamily="65" charset="-120"/>
                <a:ea typeface="DFKai-SB" panose="03000509000000000000" pitchFamily="65" charset="-120"/>
              </a:rPr>
              <a:t>*公眾假期除外 </a:t>
            </a:r>
            <a:r>
              <a:rPr lang="en-US" sz="1400" b="1" dirty="0">
                <a:latin typeface="DFKai-SB" panose="03000509000000000000" pitchFamily="65" charset="-120"/>
                <a:ea typeface="DFKai-SB" panose="03000509000000000000" pitchFamily="65" charset="-120"/>
              </a:rPr>
              <a:t>Except Public Holidays</a:t>
            </a:r>
          </a:p>
        </p:txBody>
      </p:sp>
    </p:spTree>
    <p:extLst>
      <p:ext uri="{BB962C8B-B14F-4D97-AF65-F5344CB8AC3E}">
        <p14:creationId xmlns:p14="http://schemas.microsoft.com/office/powerpoint/2010/main" val="96058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22" y="20807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39328"/>
              </p:ext>
            </p:extLst>
          </p:nvPr>
        </p:nvGraphicFramePr>
        <p:xfrm>
          <a:off x="646342" y="3909204"/>
          <a:ext cx="7998619" cy="86747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301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9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時辰祈禱</a:t>
                      </a:r>
                      <a:r>
                        <a:rPr lang="en-US" sz="1800" dirty="0">
                          <a:effectLst/>
                        </a:rPr>
                        <a:t>Liturgy of</a:t>
                      </a:r>
                      <a:r>
                        <a:rPr lang="en-US" sz="1800" baseline="0" dirty="0">
                          <a:effectLst/>
                        </a:rPr>
                        <a:t> the Hours</a:t>
                      </a:r>
                      <a:r>
                        <a:rPr lang="en-US" altLang="zh-TW" sz="1800" dirty="0">
                          <a:effectLst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每月第一個星期三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Wednesday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12:40 – 13:10</a:t>
                      </a:r>
                      <a:endParaRPr lang="en-US" sz="1800" dirty="0">
                        <a:effectLst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機場行政大樓及透過</a:t>
                      </a:r>
                      <a:r>
                        <a:rPr lang="en-US" sz="1800" dirty="0">
                          <a:effectLst/>
                        </a:rPr>
                        <a:t>MS Teams</a:t>
                      </a:r>
                      <a:r>
                        <a:rPr lang="zh-TW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視訊</a:t>
                      </a:r>
                      <a:endParaRPr lang="en-US" sz="1800" dirty="0">
                        <a:effectLst/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HKIA Tower + MS Teams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7605" y="580854"/>
            <a:ext cx="6633548" cy="89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機場天主教教友團體    恆常活動</a:t>
            </a:r>
            <a:r>
              <a:rPr lang="en-US" altLang="zh-TW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*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Airport Catholic Community   </a:t>
            </a:r>
            <a:r>
              <a:rPr lang="en-US" altLang="zh-TW" sz="14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Regular Activities*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825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歡迎與我們聯絡</a:t>
            </a:r>
            <a:r>
              <a:rPr lang="en-US" altLang="zh-TW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Please contact :  </a:t>
            </a:r>
            <a:r>
              <a:rPr lang="en-US" altLang="zh-TW" sz="1350" u="sng" dirty="0">
                <a:solidFill>
                  <a:srgbClr val="0563C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airportcatholiccoommunity@gmail.com</a:t>
            </a:r>
            <a:endParaRPr lang="zh-TW" alt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25" y="234162"/>
            <a:ext cx="1576360" cy="1558534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6015718" y="3280102"/>
            <a:ext cx="683471" cy="610184"/>
            <a:chOff x="7116006" y="2962116"/>
            <a:chExt cx="683471" cy="610184"/>
          </a:xfrm>
        </p:grpSpPr>
        <p:pic>
          <p:nvPicPr>
            <p:cNvPr id="44" name="Picture 7" descr="See the source image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9525" y="2975207"/>
              <a:ext cx="574904" cy="597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7116006" y="2962116"/>
              <a:ext cx="683471" cy="17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>
                  <a:solidFill>
                    <a:srgbClr val="002060"/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Meeting Room</a:t>
              </a:r>
            </a:p>
          </p:txBody>
        </p:sp>
      </p:grpSp>
      <p:pic>
        <p:nvPicPr>
          <p:cNvPr id="46" name="Picture 15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3" y="3315430"/>
            <a:ext cx="561403" cy="537250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rgbClr val="333333"/>
            </a:outerShdw>
            <a:softEdge rad="0"/>
          </a:effectLst>
          <a:scene3d>
            <a:camera prst="orthographicFront"/>
            <a:lightRig rig="threePt" dir="t"/>
          </a:scene3d>
          <a:sp3d>
            <a:contourClr>
              <a:srgbClr val="2E6CA4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2639" y="6394075"/>
            <a:ext cx="353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DFKai-SB" panose="03000509000000000000" pitchFamily="65" charset="-120"/>
                <a:ea typeface="DFKai-SB" panose="03000509000000000000" pitchFamily="65" charset="-120"/>
              </a:rPr>
              <a:t>*公眾假期除外 </a:t>
            </a:r>
            <a:r>
              <a:rPr lang="en-US" sz="1400" b="1" dirty="0">
                <a:latin typeface="DFKai-SB" panose="03000509000000000000" pitchFamily="65" charset="-120"/>
                <a:ea typeface="DFKai-SB" panose="03000509000000000000" pitchFamily="65" charset="-120"/>
              </a:rPr>
              <a:t>Except Public Holidays</a:t>
            </a:r>
          </a:p>
        </p:txBody>
      </p:sp>
    </p:spTree>
    <p:extLst>
      <p:ext uri="{BB962C8B-B14F-4D97-AF65-F5344CB8AC3E}">
        <p14:creationId xmlns:p14="http://schemas.microsoft.com/office/powerpoint/2010/main" val="2182793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22" y="20807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42563"/>
              </p:ext>
            </p:extLst>
          </p:nvPr>
        </p:nvGraphicFramePr>
        <p:xfrm>
          <a:off x="572690" y="3660795"/>
          <a:ext cx="7998619" cy="86747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948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9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97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泰澤共融祈禱</a:t>
                      </a:r>
                      <a:r>
                        <a:rPr lang="en-US" sz="1800" dirty="0">
                          <a:effectLst/>
                        </a:rPr>
                        <a:t>Airport Common Prayer</a:t>
                      </a:r>
                      <a:endParaRPr lang="en-US" sz="1800" dirty="0">
                        <a:effectLst/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每月第二個星期三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 Wednesday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13:00 – 13:40</a:t>
                      </a:r>
                      <a:endParaRPr lang="en-US" sz="1800" dirty="0">
                        <a:effectLst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機場行政大樓及透過</a:t>
                      </a:r>
                      <a:r>
                        <a:rPr lang="en-US" sz="1800" dirty="0">
                          <a:effectLst/>
                        </a:rPr>
                        <a:t>MS Teams</a:t>
                      </a:r>
                      <a:r>
                        <a:rPr lang="zh-TW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視訊</a:t>
                      </a:r>
                      <a:endParaRPr lang="en-US" sz="1800" dirty="0">
                        <a:effectLst/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HKIA Tower + MS Teams</a:t>
                      </a: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7605" y="580854"/>
            <a:ext cx="6633548" cy="89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機場天主教教友團體    恆常活動</a:t>
            </a:r>
            <a:r>
              <a:rPr lang="en-US" altLang="zh-TW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*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Airport Catholic Community   </a:t>
            </a:r>
            <a:r>
              <a:rPr lang="en-US" altLang="zh-TW" sz="14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Regular Activities*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825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歡迎與我們聯絡</a:t>
            </a:r>
            <a:r>
              <a:rPr lang="en-US" altLang="zh-TW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Please contact :  </a:t>
            </a:r>
            <a:r>
              <a:rPr lang="en-US" altLang="zh-TW" sz="1350" u="sng" dirty="0">
                <a:solidFill>
                  <a:srgbClr val="0563C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airportcatholiccoommunity@gmail.com</a:t>
            </a:r>
            <a:endParaRPr lang="zh-TW" alt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25" y="234162"/>
            <a:ext cx="1576360" cy="1558534"/>
          </a:xfrm>
          <a:prstGeom prst="rect">
            <a:avLst/>
          </a:prstGeom>
        </p:spPr>
      </p:pic>
      <p:grpSp>
        <p:nvGrpSpPr>
          <p:cNvPr id="47" name="Group 46"/>
          <p:cNvGrpSpPr/>
          <p:nvPr/>
        </p:nvGrpSpPr>
        <p:grpSpPr>
          <a:xfrm>
            <a:off x="6300439" y="3009537"/>
            <a:ext cx="683471" cy="610184"/>
            <a:chOff x="7116006" y="2962116"/>
            <a:chExt cx="683471" cy="610184"/>
          </a:xfrm>
        </p:grpSpPr>
        <p:pic>
          <p:nvPicPr>
            <p:cNvPr id="48" name="Picture 7" descr="See the source image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9525" y="2975207"/>
              <a:ext cx="574904" cy="597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7116006" y="2962116"/>
              <a:ext cx="683471" cy="17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>
                  <a:solidFill>
                    <a:srgbClr val="002060"/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Meeting Room</a:t>
              </a:r>
            </a:p>
          </p:txBody>
        </p:sp>
      </p:grpSp>
      <p:pic>
        <p:nvPicPr>
          <p:cNvPr id="50" name="Picture 15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184" y="3101399"/>
            <a:ext cx="561403" cy="537250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rgbClr val="333333"/>
            </a:outerShdw>
            <a:softEdge rad="0"/>
          </a:effectLst>
          <a:scene3d>
            <a:camera prst="orthographicFront"/>
            <a:lightRig rig="threePt" dir="t"/>
          </a:scene3d>
          <a:sp3d>
            <a:contourClr>
              <a:srgbClr val="2E6CA4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6301" y="6404034"/>
            <a:ext cx="353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*</a:t>
            </a:r>
            <a:r>
              <a:rPr lang="zh-TW" altLang="en-US" sz="1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公眾假期除外 </a:t>
            </a:r>
            <a:r>
              <a:rPr lang="en-US" sz="1400" b="1" dirty="0">
                <a:latin typeface="DFKai-SB" panose="03000509000000000000" pitchFamily="65" charset="-120"/>
                <a:ea typeface="DFKai-SB" panose="03000509000000000000" pitchFamily="65" charset="-120"/>
              </a:rPr>
              <a:t>Except Public Holidays</a:t>
            </a:r>
          </a:p>
        </p:txBody>
      </p:sp>
    </p:spTree>
    <p:extLst>
      <p:ext uri="{BB962C8B-B14F-4D97-AF65-F5344CB8AC3E}">
        <p14:creationId xmlns:p14="http://schemas.microsoft.com/office/powerpoint/2010/main" val="2969139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22" y="20807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31569"/>
              </p:ext>
            </p:extLst>
          </p:nvPr>
        </p:nvGraphicFramePr>
        <p:xfrm>
          <a:off x="572690" y="3648090"/>
          <a:ext cx="7998619" cy="86747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728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89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每月分享</a:t>
                      </a:r>
                      <a:r>
                        <a:rPr lang="en-US" sz="1800" dirty="0">
                          <a:effectLst/>
                        </a:rPr>
                        <a:t>Monthly Sharing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每月第四個星期三</a:t>
                      </a:r>
                      <a:r>
                        <a:rPr lang="en-US" altLang="zh-TW" sz="1800" dirty="0">
                          <a:effectLst/>
                        </a:rPr>
                        <a:t>Fourth Wednesday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12:50 – 13:50</a:t>
                      </a:r>
                      <a:endParaRPr lang="en-US" sz="1800" dirty="0">
                        <a:effectLst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dirty="0">
                          <a:effectLst/>
                        </a:rPr>
                        <a:t>機場行政大樓及透過</a:t>
                      </a:r>
                      <a:r>
                        <a:rPr lang="en-US" sz="1800" dirty="0">
                          <a:effectLst/>
                        </a:rPr>
                        <a:t>MS Teams</a:t>
                      </a:r>
                      <a:r>
                        <a:rPr lang="zh-TW" alt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視訊</a:t>
                      </a:r>
                      <a:endParaRPr lang="en-US" sz="1800">
                        <a:effectLst/>
                        <a:latin typeface="Adobe Fan Heiti Std B" panose="020B0700000000000000" pitchFamily="34" charset="-128"/>
                        <a:ea typeface="Adobe Fan Heiti Std B" panose="020B0700000000000000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HKIA </a:t>
                      </a:r>
                      <a:r>
                        <a:rPr lang="en-US" sz="1800" dirty="0">
                          <a:effectLst/>
                        </a:rPr>
                        <a:t>Tower + </a:t>
                      </a:r>
                      <a:r>
                        <a:rPr lang="en-US" sz="1800">
                          <a:effectLst/>
                        </a:rPr>
                        <a:t>MS Teams</a:t>
                      </a:r>
                      <a:endParaRPr lang="en-US" sz="1800" dirty="0">
                        <a:effectLst/>
                      </a:endParaRPr>
                    </a:p>
                  </a:txBody>
                  <a:tcPr marL="51435" marR="51435" marT="0" marB="0"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7605" y="580854"/>
            <a:ext cx="6633548" cy="89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機場天主教教友團體    恆常活動</a:t>
            </a:r>
            <a:r>
              <a:rPr lang="en-US" altLang="zh-TW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*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Airport Catholic Community   </a:t>
            </a:r>
            <a:r>
              <a:rPr lang="en-US" altLang="zh-TW" sz="14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Regular Activities*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825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歡迎與我們聯絡</a:t>
            </a:r>
            <a:r>
              <a:rPr lang="en-US" altLang="zh-TW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Please contact :  </a:t>
            </a:r>
            <a:r>
              <a:rPr lang="en-US" altLang="zh-TW" sz="1350" u="sng" dirty="0">
                <a:solidFill>
                  <a:srgbClr val="0563C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airportcatholiccoommunity@gmail.com</a:t>
            </a:r>
            <a:endParaRPr lang="zh-TW" alt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25" y="234162"/>
            <a:ext cx="1576360" cy="1558534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6034636" y="3020321"/>
            <a:ext cx="683471" cy="610184"/>
            <a:chOff x="7116006" y="2962116"/>
            <a:chExt cx="683471" cy="610184"/>
          </a:xfrm>
        </p:grpSpPr>
        <p:pic>
          <p:nvPicPr>
            <p:cNvPr id="44" name="Picture 7" descr="See the source image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9525" y="2975207"/>
              <a:ext cx="574904" cy="5970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Box 44"/>
            <p:cNvSpPr txBox="1"/>
            <p:nvPr/>
          </p:nvSpPr>
          <p:spPr>
            <a:xfrm>
              <a:off x="7116006" y="2962116"/>
              <a:ext cx="683471" cy="17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00" dirty="0">
                  <a:solidFill>
                    <a:srgbClr val="002060"/>
                  </a:solidFill>
                  <a:latin typeface="Adobe Fan Heiti Std B" panose="020B0700000000000000" pitchFamily="34" charset="-128"/>
                  <a:ea typeface="Adobe Fan Heiti Std B" panose="020B0700000000000000" pitchFamily="34" charset="-128"/>
                </a:rPr>
                <a:t>Meeting Room</a:t>
              </a:r>
            </a:p>
          </p:txBody>
        </p:sp>
      </p:grpSp>
      <p:pic>
        <p:nvPicPr>
          <p:cNvPr id="46" name="Picture 15" descr="See the source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521" y="3094287"/>
            <a:ext cx="561403" cy="537250"/>
          </a:xfrm>
          <a:prstGeom prst="rect">
            <a:avLst/>
          </a:prstGeom>
          <a:ln>
            <a:noFill/>
          </a:ln>
          <a:effectLst>
            <a:outerShdw sx="1000" sy="1000" algn="tl" rotWithShape="0">
              <a:srgbClr val="333333"/>
            </a:outerShdw>
            <a:softEdge rad="0"/>
          </a:effectLst>
          <a:scene3d>
            <a:camera prst="orthographicFront"/>
            <a:lightRig rig="threePt" dir="t"/>
          </a:scene3d>
          <a:sp3d>
            <a:contourClr>
              <a:srgbClr val="2E6CA4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2638" y="6370958"/>
            <a:ext cx="353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/>
              <a:t>*公眾假期除外 </a:t>
            </a:r>
            <a:r>
              <a:rPr lang="en-US" sz="1400" b="1" dirty="0"/>
              <a:t>Except Public Holidays</a:t>
            </a:r>
          </a:p>
        </p:txBody>
      </p:sp>
    </p:spTree>
    <p:extLst>
      <p:ext uri="{BB962C8B-B14F-4D97-AF65-F5344CB8AC3E}">
        <p14:creationId xmlns:p14="http://schemas.microsoft.com/office/powerpoint/2010/main" val="35048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22" y="20807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3490" y="643837"/>
            <a:ext cx="663354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機場天主教教友團體    恆常活動</a:t>
            </a:r>
            <a:r>
              <a:rPr lang="en-US" altLang="zh-TW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*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8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Airport Catholic Community   </a:t>
            </a:r>
            <a:r>
              <a:rPr lang="en-US" altLang="zh-TW" sz="14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Regular Activities*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歡迎與我們聯絡</a:t>
            </a:r>
            <a:r>
              <a:rPr lang="en-US" altLang="zh-TW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Please contact :  </a:t>
            </a:r>
            <a:r>
              <a:rPr lang="en-US" altLang="zh-TW" sz="1350" u="sng" dirty="0">
                <a:solidFill>
                  <a:srgbClr val="0563C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airportcatholiccoommunity@gmail.com</a:t>
            </a:r>
            <a:endParaRPr lang="zh-TW" alt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25" y="234162"/>
            <a:ext cx="1576360" cy="155853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26452" y="3479438"/>
            <a:ext cx="80910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於</a:t>
            </a: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2022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年</a:t>
            </a: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6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月</a:t>
            </a: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30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日，機場天主教教友團體包括來自超過</a:t>
            </a: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間公司已登記在郵寄名單上的</a:t>
            </a: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140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成員</a:t>
            </a:r>
            <a:endParaRPr lang="en-US" altLang="zh-TW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GB" sz="1600" b="1" dirty="0"/>
              <a:t>As </a:t>
            </a:r>
            <a:r>
              <a:rPr lang="en-US" sz="1600" b="1" dirty="0"/>
              <a:t>of</a:t>
            </a:r>
            <a:r>
              <a:rPr lang="en-GB" sz="1600" b="1" dirty="0"/>
              <a:t> 30 June 2022, ACC comprises:</a:t>
            </a:r>
          </a:p>
          <a:p>
            <a:pPr algn="just"/>
            <a:r>
              <a:rPr lang="en-GB" sz="1600" b="1" dirty="0"/>
              <a:t>Membership: 140 individuals registered on mailing list, Coming from over 20 different companies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9983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22" y="208076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35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3490" y="641913"/>
            <a:ext cx="6633548" cy="89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機場天主教教友團體    恆常活動</a:t>
            </a:r>
            <a:r>
              <a:rPr lang="en-US" altLang="zh-TW" sz="16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*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1600" b="1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Airport Catholic Community   </a:t>
            </a:r>
            <a:r>
              <a:rPr lang="en-US" altLang="zh-TW" sz="140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Regular Activities*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825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歡迎與我們聯絡</a:t>
            </a:r>
            <a:r>
              <a:rPr lang="en-US" altLang="zh-TW" sz="1350" dirty="0"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</a:rPr>
              <a:t>Please contact :  </a:t>
            </a:r>
            <a:r>
              <a:rPr lang="en-US" altLang="zh-TW" sz="1350" u="sng" dirty="0">
                <a:solidFill>
                  <a:srgbClr val="0563C1"/>
                </a:solidFill>
                <a:latin typeface="Adobe Fan Heiti Std B" panose="020B0700000000000000" pitchFamily="34" charset="-128"/>
                <a:ea typeface="Adobe Fan Heiti Std B" panose="020B0700000000000000" pitchFamily="34" charset="-128"/>
                <a:cs typeface="Times New Roman" panose="02020603050405020304" pitchFamily="18" charset="0"/>
                <a:hlinkClick r:id="rId2"/>
              </a:rPr>
              <a:t>airportcatholiccoommunity@gmail.com</a:t>
            </a:r>
            <a:endParaRPr lang="zh-TW" altLang="en-US" sz="24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225" y="234162"/>
            <a:ext cx="1576360" cy="1558534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453490" y="2838667"/>
            <a:ext cx="80910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機場牧民團隊包括：</a:t>
            </a:r>
            <a:endParaRPr lang="en-US" altLang="zh-TW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來自東涌聖母訪親堂</a:t>
            </a: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位司鐸及</a:t>
            </a: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位終身執事</a:t>
            </a:r>
            <a:endParaRPr lang="en-US" altLang="zh-TW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核心工作小組 </a:t>
            </a: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+ 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每項活動專責工作小組</a:t>
            </a:r>
            <a:endParaRPr lang="en-GB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GB" sz="2000" dirty="0"/>
          </a:p>
          <a:p>
            <a:r>
              <a:rPr lang="en-GB" sz="1600" b="1" dirty="0"/>
              <a:t>Chaplaincy consists of 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GB" sz="1600" b="1" dirty="0"/>
              <a:t>3 Parish Priests and 3 Permanent Deacons from Tung Chung Visitation Parish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n-US" sz="1600" b="1" dirty="0"/>
              <a:t>Core Working Group + a working group for each activity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1164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533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Adobe Fan Heiti Std B</vt:lpstr>
      <vt:lpstr>DFKai-SB</vt:lpstr>
      <vt:lpstr>Adobe Garamond Pro</vt:lpstr>
      <vt:lpstr>Arial</vt:lpstr>
      <vt:lpstr>Calibri</vt:lpstr>
      <vt:lpstr>Calibri Light</vt:lpstr>
      <vt:lpstr>Office Theme</vt:lpstr>
      <vt:lpstr>機場 天主教教友團體 Airport  Catholic Community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謝謝Thanks</vt:lpstr>
    </vt:vector>
  </TitlesOfParts>
  <Company>Airport Authority Hong Kong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Mandy M W Lam</dc:creator>
  <cp:lastModifiedBy>visitationparishlantau@gmail.com</cp:lastModifiedBy>
  <cp:revision>36</cp:revision>
  <cp:lastPrinted>2022-07-24T11:05:43Z</cp:lastPrinted>
  <dcterms:created xsi:type="dcterms:W3CDTF">2022-01-20T01:36:54Z</dcterms:created>
  <dcterms:modified xsi:type="dcterms:W3CDTF">2022-07-24T11:06:13Z</dcterms:modified>
</cp:coreProperties>
</file>